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8"/>
  </p:notesMasterIdLst>
  <p:sldIdLst>
    <p:sldId id="334" r:id="rId3"/>
    <p:sldId id="259" r:id="rId4"/>
    <p:sldId id="366" r:id="rId5"/>
    <p:sldId id="260" r:id="rId6"/>
    <p:sldId id="296" r:id="rId7"/>
    <p:sldId id="312" r:id="rId8"/>
    <p:sldId id="367" r:id="rId9"/>
    <p:sldId id="368" r:id="rId10"/>
    <p:sldId id="369" r:id="rId11"/>
    <p:sldId id="263" r:id="rId12"/>
    <p:sldId id="370" r:id="rId13"/>
    <p:sldId id="348" r:id="rId14"/>
    <p:sldId id="338" r:id="rId15"/>
    <p:sldId id="339" r:id="rId16"/>
    <p:sldId id="34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20" clrIdx="0"/>
  <p:cmAuthor id="1" name="McLaughlin" initials="CM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BEF1"/>
    <a:srgbClr val="B6D5AB"/>
    <a:srgbClr val="EA0000"/>
    <a:srgbClr val="77933C"/>
    <a:srgbClr val="FF3300"/>
    <a:srgbClr val="FF0000"/>
    <a:srgbClr val="CC0000"/>
    <a:srgbClr val="1376B9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2" autoAdjust="0"/>
    <p:restoredTop sz="94686" autoAdjust="0"/>
  </p:normalViewPr>
  <p:slideViewPr>
    <p:cSldViewPr>
      <p:cViewPr>
        <p:scale>
          <a:sx n="160" d="100"/>
          <a:sy n="160" d="100"/>
        </p:scale>
        <p:origin x="-110" y="18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Wave 5"/>
          <p:cNvSpPr/>
          <p:nvPr userDrawn="1"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9D2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wipe dir="r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/>
              <a:t>	Record a deposit on a check stub.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 	Endorse checks using blank, special, and restrictive endorsements.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/>
              <a:t> 	Prepare a check stub and a check.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193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Completed Check Stub and Check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Chapter 5_Page 1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600200"/>
            <a:ext cx="6858000" cy="2195547"/>
          </a:xfrm>
          <a:prstGeom prst="rect">
            <a:avLst/>
          </a:prstGeom>
        </p:spPr>
      </p:pic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472952" y="4072207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1.	</a:t>
            </a:r>
            <a:r>
              <a:rPr lang="en-US" sz="2000" dirty="0" smtClean="0"/>
              <a:t>Write the amount of the check on the stub.</a:t>
            </a:r>
            <a:endParaRPr lang="en-US" sz="2000" dirty="0"/>
          </a:p>
        </p:txBody>
      </p:sp>
      <p:sp>
        <p:nvSpPr>
          <p:cNvPr id="17" name="Rectangle 28"/>
          <p:cNvSpPr>
            <a:spLocks noChangeArrowheads="1"/>
          </p:cNvSpPr>
          <p:nvPr/>
        </p:nvSpPr>
        <p:spPr bwMode="auto">
          <a:xfrm>
            <a:off x="472952" y="5229298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4.	</a:t>
            </a:r>
            <a:r>
              <a:rPr lang="en-US" sz="2000" dirty="0" smtClean="0"/>
              <a:t> Record the purpose of the check on the stub.</a:t>
            </a:r>
            <a:endParaRPr lang="en-US" sz="2000" dirty="0"/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472952" y="4457904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2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000" dirty="0"/>
              <a:t>	</a:t>
            </a:r>
            <a:r>
              <a:rPr lang="en-US" sz="2000" dirty="0" smtClean="0"/>
              <a:t>Write the date of the check on the stub.</a:t>
            </a:r>
            <a:endParaRPr lang="en-US" sz="2000" dirty="0"/>
          </a:p>
        </p:txBody>
      </p:sp>
      <p:sp>
        <p:nvSpPr>
          <p:cNvPr id="19" name="Rectangle 30"/>
          <p:cNvSpPr>
            <a:spLocks noChangeArrowheads="1"/>
          </p:cNvSpPr>
          <p:nvPr/>
        </p:nvSpPr>
        <p:spPr bwMode="auto">
          <a:xfrm>
            <a:off x="472952" y="4843601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3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000" dirty="0"/>
              <a:t>	</a:t>
            </a:r>
            <a:r>
              <a:rPr lang="en-US" sz="2000" dirty="0" smtClean="0"/>
              <a:t>Write to whom the check is to be paid on the stub.</a:t>
            </a:r>
            <a:endParaRPr lang="en-US" sz="2000" dirty="0"/>
          </a:p>
        </p:txBody>
      </p:sp>
      <p:sp>
        <p:nvSpPr>
          <p:cNvPr id="20" name="Rectangle 31"/>
          <p:cNvSpPr>
            <a:spLocks noChangeArrowheads="1"/>
          </p:cNvSpPr>
          <p:nvPr/>
        </p:nvSpPr>
        <p:spPr bwMode="auto">
          <a:xfrm>
            <a:off x="472952" y="5614995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5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en-US" sz="2000" dirty="0" smtClean="0"/>
              <a:t>Write the amount of the check on the stub.</a:t>
            </a:r>
            <a:endParaRPr lang="en-US" sz="2000" dirty="0"/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762000" y="33528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5</a:t>
            </a: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762000" y="21336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4</a:t>
            </a: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838200" y="16764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2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2362200" y="13716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1</a:t>
            </a:r>
          </a:p>
        </p:txBody>
      </p:sp>
      <p:sp>
        <p:nvSpPr>
          <p:cNvPr id="35" name="Rectangle 9"/>
          <p:cNvSpPr>
            <a:spLocks noChangeArrowheads="1"/>
          </p:cNvSpPr>
          <p:nvPr/>
        </p:nvSpPr>
        <p:spPr bwMode="auto">
          <a:xfrm>
            <a:off x="2057400" y="17526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3</a:t>
            </a:r>
          </a:p>
        </p:txBody>
      </p:sp>
      <p:sp>
        <p:nvSpPr>
          <p:cNvPr id="36" name="Rectangle 31"/>
          <p:cNvSpPr>
            <a:spLocks noChangeArrowheads="1"/>
          </p:cNvSpPr>
          <p:nvPr/>
        </p:nvSpPr>
        <p:spPr bwMode="auto">
          <a:xfrm>
            <a:off x="472952" y="6000690"/>
            <a:ext cx="86710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6.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000" dirty="0" smtClean="0"/>
              <a:t>Calculate the new checking account balance and record the new balance.</a:t>
            </a:r>
            <a:endParaRPr lang="en-US" sz="2000" dirty="0"/>
          </a:p>
        </p:txBody>
      </p:sp>
      <p:sp>
        <p:nvSpPr>
          <p:cNvPr id="37" name="Rectangle 11"/>
          <p:cNvSpPr>
            <a:spLocks noChangeArrowheads="1"/>
          </p:cNvSpPr>
          <p:nvPr/>
        </p:nvSpPr>
        <p:spPr bwMode="auto">
          <a:xfrm>
            <a:off x="2743200" y="37338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6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3" grpId="0" animBg="1"/>
      <p:bldP spid="26" grpId="0" animBg="1"/>
      <p:bldP spid="29" grpId="0" animBg="1"/>
      <p:bldP spid="32" grpId="0" animBg="1"/>
      <p:bldP spid="35" grpId="0" animBg="1"/>
      <p:bldP spid="36" grpId="0" autoUpdateAnimBg="0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Completed Check Stub and Check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Chapter 5_Page 1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600200"/>
            <a:ext cx="6858000" cy="2195547"/>
          </a:xfrm>
          <a:prstGeom prst="rect">
            <a:avLst/>
          </a:prstGeom>
        </p:spPr>
      </p:pic>
      <p:sp>
        <p:nvSpPr>
          <p:cNvPr id="15" name="Rectangle 27"/>
          <p:cNvSpPr>
            <a:spLocks noChangeArrowheads="1"/>
          </p:cNvSpPr>
          <p:nvPr/>
        </p:nvSpPr>
        <p:spPr bwMode="auto">
          <a:xfrm>
            <a:off x="472952" y="4069080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7.	</a:t>
            </a:r>
            <a:r>
              <a:rPr lang="en-US" sz="2000" dirty="0" smtClean="0"/>
              <a:t>Write the date the check is issued.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US" sz="2000" dirty="0"/>
          </a:p>
        </p:txBody>
      </p:sp>
      <p:sp>
        <p:nvSpPr>
          <p:cNvPr id="17" name="Rectangle 28"/>
          <p:cNvSpPr>
            <a:spLocks noChangeArrowheads="1"/>
          </p:cNvSpPr>
          <p:nvPr/>
        </p:nvSpPr>
        <p:spPr bwMode="auto">
          <a:xfrm>
            <a:off x="472952" y="5228046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10.	</a:t>
            </a:r>
            <a:r>
              <a:rPr lang="en-US" sz="2000" dirty="0" smtClean="0"/>
              <a:t>Write the amount in words.</a:t>
            </a:r>
            <a:endParaRPr lang="en-US" sz="2000" dirty="0"/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472952" y="4455402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8.	</a:t>
            </a:r>
            <a:r>
              <a:rPr lang="en-US" sz="2000" dirty="0" smtClean="0"/>
              <a:t>Write to whom the check is to be paid.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US" sz="2000" dirty="0"/>
          </a:p>
        </p:txBody>
      </p:sp>
      <p:sp>
        <p:nvSpPr>
          <p:cNvPr id="19" name="Rectangle 30"/>
          <p:cNvSpPr>
            <a:spLocks noChangeArrowheads="1"/>
          </p:cNvSpPr>
          <p:nvPr/>
        </p:nvSpPr>
        <p:spPr bwMode="auto">
          <a:xfrm>
            <a:off x="472952" y="4841724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9.	</a:t>
            </a:r>
            <a:r>
              <a:rPr lang="en-US" sz="2000" dirty="0" smtClean="0"/>
              <a:t>Write the amount in figures.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US" sz="2000" dirty="0"/>
          </a:p>
        </p:txBody>
      </p:sp>
      <p:sp>
        <p:nvSpPr>
          <p:cNvPr id="20" name="Rectangle 31"/>
          <p:cNvSpPr>
            <a:spLocks noChangeArrowheads="1"/>
          </p:cNvSpPr>
          <p:nvPr/>
        </p:nvSpPr>
        <p:spPr bwMode="auto">
          <a:xfrm>
            <a:off x="472952" y="5614368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11.	</a:t>
            </a:r>
            <a:r>
              <a:rPr lang="en-US" sz="2000" dirty="0" smtClean="0"/>
              <a:t>Write the purpose of the check.</a:t>
            </a:r>
            <a:endParaRPr lang="en-US" sz="2000" dirty="0"/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4343400" y="32004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11</a:t>
            </a:r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3124200" y="25908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10</a:t>
            </a: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5181600" y="22860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8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5943600" y="19050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7</a:t>
            </a:r>
          </a:p>
        </p:txBody>
      </p:sp>
      <p:sp>
        <p:nvSpPr>
          <p:cNvPr id="35" name="Rectangle 9"/>
          <p:cNvSpPr>
            <a:spLocks noChangeArrowheads="1"/>
          </p:cNvSpPr>
          <p:nvPr/>
        </p:nvSpPr>
        <p:spPr bwMode="auto">
          <a:xfrm>
            <a:off x="7696200" y="23622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9</a:t>
            </a:r>
          </a:p>
        </p:txBody>
      </p:sp>
      <p:sp>
        <p:nvSpPr>
          <p:cNvPr id="36" name="Rectangle 31"/>
          <p:cNvSpPr>
            <a:spLocks noChangeArrowheads="1"/>
          </p:cNvSpPr>
          <p:nvPr/>
        </p:nvSpPr>
        <p:spPr bwMode="auto">
          <a:xfrm>
            <a:off x="472952" y="6000690"/>
            <a:ext cx="86710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12.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000" dirty="0" smtClean="0"/>
              <a:t>Sign the check.</a:t>
            </a:r>
            <a:endParaRPr lang="en-US" sz="2000" dirty="0"/>
          </a:p>
        </p:txBody>
      </p:sp>
      <p:sp>
        <p:nvSpPr>
          <p:cNvPr id="37" name="Rectangle 11"/>
          <p:cNvSpPr>
            <a:spLocks noChangeArrowheads="1"/>
          </p:cNvSpPr>
          <p:nvPr/>
        </p:nvSpPr>
        <p:spPr bwMode="auto">
          <a:xfrm>
            <a:off x="7239000" y="32004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12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3" grpId="0" animBg="1"/>
      <p:bldP spid="26" grpId="0" animBg="1"/>
      <p:bldP spid="29" grpId="0" animBg="1"/>
      <p:bldP spid="32" grpId="0" animBg="1"/>
      <p:bldP spid="35" grpId="0" animBg="1"/>
      <p:bldP spid="36" grpId="0" autoUpdateAnimBg="0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472952" y="4455402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1.	</a:t>
            </a:r>
            <a:r>
              <a:rPr lang="en-US" sz="2000" dirty="0" smtClean="0"/>
              <a:t>Record the date in the Date column.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Recording a Voided Check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Chapter 5_Page 1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905000"/>
            <a:ext cx="8229600" cy="161706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20040" y="3200400"/>
            <a:ext cx="670560" cy="822960"/>
            <a:chOff x="3291840" y="2971800"/>
            <a:chExt cx="670560" cy="822960"/>
          </a:xfrm>
        </p:grpSpPr>
        <p:cxnSp>
          <p:nvCxnSpPr>
            <p:cNvPr id="16" name="Straight Arrow Connector 15"/>
            <p:cNvCxnSpPr/>
            <p:nvPr/>
          </p:nvCxnSpPr>
          <p:spPr>
            <a:xfrm flipV="1">
              <a:off x="3429000" y="2971800"/>
              <a:ext cx="533400" cy="6858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3291840" y="34290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600200" y="3124200"/>
            <a:ext cx="685800" cy="899160"/>
            <a:chOff x="3489960" y="2895600"/>
            <a:chExt cx="685800" cy="899160"/>
          </a:xfrm>
        </p:grpSpPr>
        <p:cxnSp>
          <p:nvCxnSpPr>
            <p:cNvPr id="19" name="Straight Arrow Connector 18"/>
            <p:cNvCxnSpPr/>
            <p:nvPr/>
          </p:nvCxnSpPr>
          <p:spPr>
            <a:xfrm flipH="1" flipV="1">
              <a:off x="3489960" y="2895600"/>
              <a:ext cx="472440" cy="6858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7"/>
            <p:cNvSpPr>
              <a:spLocks noChangeArrowheads="1"/>
            </p:cNvSpPr>
            <p:nvPr/>
          </p:nvSpPr>
          <p:spPr bwMode="auto">
            <a:xfrm>
              <a:off x="3810000" y="34290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819400" y="3200400"/>
            <a:ext cx="533400" cy="822960"/>
            <a:chOff x="3810000" y="2971800"/>
            <a:chExt cx="533400" cy="822960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3962400" y="2971800"/>
              <a:ext cx="381000" cy="6096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7"/>
            <p:cNvSpPr>
              <a:spLocks noChangeArrowheads="1"/>
            </p:cNvSpPr>
            <p:nvPr/>
          </p:nvSpPr>
          <p:spPr bwMode="auto">
            <a:xfrm>
              <a:off x="3810000" y="34290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733800" y="3124200"/>
            <a:ext cx="1051560" cy="899160"/>
            <a:chOff x="3124200" y="2895600"/>
            <a:chExt cx="1051560" cy="899160"/>
          </a:xfrm>
        </p:grpSpPr>
        <p:cxnSp>
          <p:nvCxnSpPr>
            <p:cNvPr id="25" name="Straight Arrow Connector 24"/>
            <p:cNvCxnSpPr/>
            <p:nvPr/>
          </p:nvCxnSpPr>
          <p:spPr>
            <a:xfrm flipH="1" flipV="1">
              <a:off x="3124200" y="2895600"/>
              <a:ext cx="838200" cy="6858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3810000" y="34290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315200" y="3124200"/>
            <a:ext cx="609600" cy="899160"/>
            <a:chOff x="3810000" y="2895600"/>
            <a:chExt cx="609600" cy="899160"/>
          </a:xfrm>
        </p:grpSpPr>
        <p:cxnSp>
          <p:nvCxnSpPr>
            <p:cNvPr id="28" name="Straight Arrow Connector 27"/>
            <p:cNvCxnSpPr/>
            <p:nvPr/>
          </p:nvCxnSpPr>
          <p:spPr>
            <a:xfrm flipV="1">
              <a:off x="3962400" y="2895600"/>
              <a:ext cx="457200" cy="6858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3810000" y="34290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5</a:t>
              </a:r>
            </a:p>
          </p:txBody>
        </p:sp>
      </p:grp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472952" y="5228046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3.	</a:t>
            </a:r>
            <a:r>
              <a:rPr lang="en-US" sz="2000" dirty="0" smtClean="0"/>
              <a:t>Write the check number in the Doc. No. column.</a:t>
            </a:r>
            <a:endParaRPr lang="en-US" sz="2000" dirty="0"/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472952" y="4841724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2.	</a:t>
            </a:r>
            <a:r>
              <a:rPr lang="en-US" sz="2000" dirty="0" smtClean="0"/>
              <a:t>Write the word </a:t>
            </a:r>
            <a:r>
              <a:rPr lang="en-US" sz="2000" b="1" dirty="0" smtClean="0"/>
              <a:t>VOID</a:t>
            </a:r>
            <a:r>
              <a:rPr lang="en-US" sz="2000" dirty="0" smtClean="0"/>
              <a:t> in the Account Title column.</a:t>
            </a:r>
            <a:endParaRPr lang="en-US" sz="2000" dirty="0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472952" y="5614368"/>
            <a:ext cx="684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4.	</a:t>
            </a:r>
            <a:r>
              <a:rPr lang="en-US" sz="2000" dirty="0" smtClean="0"/>
              <a:t>Place a check mark in the Post. Ref. column.</a:t>
            </a:r>
            <a:endParaRPr lang="en-US" sz="2000" dirty="0"/>
          </a:p>
        </p:txBody>
      </p:sp>
      <p:sp>
        <p:nvSpPr>
          <p:cNvPr id="34" name="Rectangle 31"/>
          <p:cNvSpPr>
            <a:spLocks noChangeArrowheads="1"/>
          </p:cNvSpPr>
          <p:nvPr/>
        </p:nvSpPr>
        <p:spPr bwMode="auto">
          <a:xfrm>
            <a:off x="472952" y="6000690"/>
            <a:ext cx="86710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tabLst>
                <a:tab pos="228600" algn="dec"/>
              </a:tabLst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5.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000" dirty="0" smtClean="0"/>
              <a:t>Place a dash in the Cash Credit column.</a:t>
            </a:r>
            <a:endParaRPr lang="en-US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utoUpdateAnimBg="0"/>
      <p:bldP spid="30" grpId="0" autoUpdateAnimBg="0"/>
      <p:bldP spid="32" grpId="0" autoUpdateAnimBg="0"/>
      <p:bldP spid="33" grpId="0" autoUpdateAnimBg="0"/>
      <p:bldP spid="3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5-1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1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List </a:t>
            </a:r>
            <a:r>
              <a:rPr lang="en-US" dirty="0"/>
              <a:t>the three types of endorsements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914400" y="2514600"/>
            <a:ext cx="7315200" cy="27432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Blank endorsement</a:t>
            </a:r>
          </a:p>
          <a:p>
            <a:pPr lvl="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Special endorsement</a:t>
            </a:r>
          </a:p>
          <a:p>
            <a:pPr lvl="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Restrictive endorsement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9" name="Flowchart: Delay 8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5-1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List </a:t>
            </a:r>
            <a:r>
              <a:rPr lang="en-US" dirty="0"/>
              <a:t>the steps for preparing a check stub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514600"/>
            <a:ext cx="7315200" cy="36576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1.	Write the amount of the check after the dollar sign at the top of the stub.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2.	Write the date of the check on the </a:t>
            </a:r>
            <a:r>
              <a:rPr lang="en-US" sz="3200" i="1" dirty="0" smtClean="0">
                <a:solidFill>
                  <a:srgbClr val="000000"/>
                </a:solidFill>
                <a:ea typeface="Times New Roman"/>
                <a:cs typeface="Times-Roman"/>
              </a:rPr>
              <a:t>Date</a:t>
            </a: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 line.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3.	Write to whom the check is to be paid on the </a:t>
            </a:r>
            <a:r>
              <a:rPr lang="en-US" sz="3200" i="1" dirty="0" smtClean="0">
                <a:solidFill>
                  <a:srgbClr val="000000"/>
                </a:solidFill>
                <a:ea typeface="Times New Roman"/>
                <a:cs typeface="Times-Roman"/>
              </a:rPr>
              <a:t>To</a:t>
            </a: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 line.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4.	Record the purpose of the check on the </a:t>
            </a:r>
            <a:r>
              <a:rPr lang="en-US" sz="3200" i="1" dirty="0" smtClean="0">
                <a:solidFill>
                  <a:srgbClr val="000000"/>
                </a:solidFill>
                <a:ea typeface="Times New Roman"/>
                <a:cs typeface="Times-Roman"/>
              </a:rPr>
              <a:t>For</a:t>
            </a: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 line.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5.	Write the amount of the check after the words </a:t>
            </a:r>
            <a:r>
              <a:rPr lang="en-US" sz="3200" i="1" dirty="0" smtClean="0">
                <a:solidFill>
                  <a:srgbClr val="000000"/>
                </a:solidFill>
                <a:ea typeface="Times New Roman"/>
                <a:cs typeface="Times-Roman"/>
              </a:rPr>
              <a:t>Amt. This Check</a:t>
            </a: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6.	Calculate the new checking account balance and record it in the amount column on the last line of the stub.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5-1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List </a:t>
            </a:r>
            <a:r>
              <a:rPr lang="en-US" dirty="0"/>
              <a:t>the steps for preparing a check.</a:t>
            </a:r>
          </a:p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/>
              <a:t> 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514600"/>
            <a:ext cx="7315200" cy="36576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1. Write the date.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2. Write to whom the check is to be paid following the words </a:t>
            </a:r>
            <a:r>
              <a:rPr lang="en-US" sz="3200" i="1" dirty="0" smtClean="0">
                <a:solidFill>
                  <a:srgbClr val="000000"/>
                </a:solidFill>
                <a:ea typeface="Times New Roman"/>
                <a:cs typeface="Times-Roman"/>
              </a:rPr>
              <a:t>Pay to the order of.</a:t>
            </a: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3. Write the amount in figures following the dollar sign.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4. Write the amount in words and draw a line through the unused space up to the word </a:t>
            </a:r>
            <a:r>
              <a:rPr lang="en-US" sz="3200" i="1" dirty="0" smtClean="0">
                <a:solidFill>
                  <a:srgbClr val="000000"/>
                </a:solidFill>
                <a:ea typeface="Times New Roman"/>
                <a:cs typeface="Times-Roman"/>
              </a:rPr>
              <a:t>Dollars.</a:t>
            </a: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5. Write the purpose of the check on the line labeled </a:t>
            </a:r>
            <a:r>
              <a:rPr lang="en-US" sz="3200" i="1" dirty="0" smtClean="0">
                <a:solidFill>
                  <a:srgbClr val="000000"/>
                </a:solidFill>
                <a:ea typeface="Times New Roman"/>
                <a:cs typeface="Times-Roman"/>
              </a:rPr>
              <a:t>For</a:t>
            </a: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.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6. Sign the check.</a:t>
            </a:r>
            <a:endParaRPr lang="en-US" sz="3200" dirty="0" smtClean="0">
              <a:solidFill>
                <a:srgbClr val="000000"/>
              </a:solidFill>
              <a:latin typeface="MyriadPro-Regular"/>
              <a:ea typeface="Times New Roman"/>
              <a:cs typeface="MyriadPro-Regula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Businesses Use Cash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Small cash payments</a:t>
            </a:r>
          </a:p>
          <a:p>
            <a:r>
              <a:rPr lang="en-US" dirty="0" smtClean="0"/>
              <a:t>Issues related to cash</a:t>
            </a:r>
          </a:p>
          <a:p>
            <a:pPr lvl="1"/>
            <a:r>
              <a:rPr lang="en-US" dirty="0" smtClean="0"/>
              <a:t>Chance </a:t>
            </a:r>
            <a:r>
              <a:rPr lang="en-US" dirty="0"/>
              <a:t>of recording </a:t>
            </a:r>
            <a:r>
              <a:rPr lang="en-US" dirty="0" smtClean="0"/>
              <a:t>errors</a:t>
            </a:r>
          </a:p>
          <a:p>
            <a:pPr lvl="1"/>
            <a:r>
              <a:rPr lang="en-US" dirty="0" smtClean="0"/>
              <a:t>Ease of transfer </a:t>
            </a:r>
            <a:r>
              <a:rPr lang="en-US" dirty="0"/>
              <a:t>without any </a:t>
            </a:r>
            <a:r>
              <a:rPr lang="en-US" dirty="0" smtClean="0"/>
              <a:t>question about ownership</a:t>
            </a:r>
          </a:p>
          <a:p>
            <a:pPr lvl="1"/>
            <a:r>
              <a:rPr lang="en-US" dirty="0" smtClean="0"/>
              <a:t>Loss as cash is moved from </a:t>
            </a:r>
            <a:r>
              <a:rPr lang="en-US" dirty="0"/>
              <a:t>one place to </a:t>
            </a:r>
            <a:r>
              <a:rPr lang="en-US" dirty="0" smtClean="0"/>
              <a:t>another</a:t>
            </a:r>
          </a:p>
          <a:p>
            <a:r>
              <a:rPr lang="en-US" dirty="0" smtClean="0"/>
              <a:t>Safety measures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7" name="Flowchart: Delay 6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Account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business form ordering a bank to pay cash from a bank account is known as a </a:t>
            </a:r>
            <a:r>
              <a:rPr lang="en-US" b="1" dirty="0" smtClean="0">
                <a:solidFill>
                  <a:srgbClr val="0070C0"/>
                </a:solidFill>
              </a:rPr>
              <a:t>check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 bank account from which payments can be ordered by a depositor is called a </a:t>
            </a:r>
            <a:r>
              <a:rPr lang="en-US" b="1" dirty="0">
                <a:solidFill>
                  <a:srgbClr val="0070C0"/>
                </a:solidFill>
              </a:rPr>
              <a:t>checking account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Opening a checking account</a:t>
            </a:r>
          </a:p>
          <a:p>
            <a:pPr lvl="1"/>
            <a:r>
              <a:rPr lang="en-US" dirty="0" smtClean="0"/>
              <a:t>Signature card</a:t>
            </a:r>
          </a:p>
          <a:p>
            <a:pPr lvl="1"/>
            <a:r>
              <a:rPr lang="en-US" dirty="0" smtClean="0"/>
              <a:t>Deposit slip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Depositing Cash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bank form which lists the checks, currency, and coins an account holder is adding to the bank account is called a </a:t>
            </a:r>
            <a:r>
              <a:rPr lang="en-US" b="1" dirty="0" smtClean="0">
                <a:solidFill>
                  <a:srgbClr val="0070C0"/>
                </a:solidFill>
              </a:rPr>
              <a:t>deposit slip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Chapter 5_Page 123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8775" y="3409950"/>
            <a:ext cx="5860952" cy="27432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Deposit Recorded on a Check Stub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Chapter 5_Page 123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8775" y="3409950"/>
            <a:ext cx="5860952" cy="2743200"/>
          </a:xfrm>
          <a:prstGeom prst="rect">
            <a:avLst/>
          </a:prstGeom>
        </p:spPr>
      </p:pic>
      <p:pic>
        <p:nvPicPr>
          <p:cNvPr id="16" name="Picture 15" descr="Chapter 5_Page 123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755" y="1600200"/>
            <a:ext cx="2675845" cy="2743200"/>
          </a:xfrm>
          <a:prstGeom prst="rect">
            <a:avLst/>
          </a:prstGeom>
        </p:spPr>
      </p:pic>
      <p:sp>
        <p:nvSpPr>
          <p:cNvPr id="22" name="Rectangle 27"/>
          <p:cNvSpPr>
            <a:spLocks noChangeArrowheads="1"/>
          </p:cNvSpPr>
          <p:nvPr/>
        </p:nvSpPr>
        <p:spPr bwMode="auto">
          <a:xfrm>
            <a:off x="3429000" y="1600200"/>
            <a:ext cx="5715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sz="2000" dirty="0" smtClean="0"/>
              <a:t>Write balance brought forward on the check stub.</a:t>
            </a:r>
          </a:p>
        </p:txBody>
      </p:sp>
      <p:sp>
        <p:nvSpPr>
          <p:cNvPr id="23" name="Rectangle 29"/>
          <p:cNvSpPr>
            <a:spLocks noChangeArrowheads="1"/>
          </p:cNvSpPr>
          <p:nvPr/>
        </p:nvSpPr>
        <p:spPr bwMode="auto">
          <a:xfrm>
            <a:off x="3429000" y="1974830"/>
            <a:ext cx="72070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sz="2000" dirty="0" smtClean="0"/>
              <a:t>Write the date of the deposit on the stub.</a:t>
            </a:r>
            <a:endParaRPr lang="en-US" sz="2000" dirty="0"/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3429000" y="2349460"/>
            <a:ext cx="56530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sz="2000" dirty="0" smtClean="0"/>
              <a:t>Write the amount of the deposit on the stub.</a:t>
            </a:r>
            <a:endParaRPr lang="en-US" sz="2000" dirty="0"/>
          </a:p>
        </p:txBody>
      </p:sp>
      <p:grpSp>
        <p:nvGrpSpPr>
          <p:cNvPr id="54" name="Group 53"/>
          <p:cNvGrpSpPr/>
          <p:nvPr/>
        </p:nvGrpSpPr>
        <p:grpSpPr>
          <a:xfrm>
            <a:off x="228600" y="1752600"/>
            <a:ext cx="2362200" cy="990600"/>
            <a:chOff x="228600" y="1752600"/>
            <a:chExt cx="2362200" cy="990600"/>
          </a:xfrm>
        </p:grpSpPr>
        <p:cxnSp>
          <p:nvCxnSpPr>
            <p:cNvPr id="35" name="Straight Arrow Connector 34"/>
            <p:cNvCxnSpPr/>
            <p:nvPr/>
          </p:nvCxnSpPr>
          <p:spPr>
            <a:xfrm>
              <a:off x="381000" y="1905000"/>
              <a:ext cx="2209800" cy="8382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7"/>
            <p:cNvSpPr>
              <a:spLocks noChangeArrowheads="1"/>
            </p:cNvSpPr>
            <p:nvPr/>
          </p:nvSpPr>
          <p:spPr bwMode="auto">
            <a:xfrm>
              <a:off x="228600" y="17526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sp>
        <p:nvSpPr>
          <p:cNvPr id="43" name="Rectangle 30"/>
          <p:cNvSpPr>
            <a:spLocks noChangeArrowheads="1"/>
          </p:cNvSpPr>
          <p:nvPr/>
        </p:nvSpPr>
        <p:spPr bwMode="auto">
          <a:xfrm>
            <a:off x="3429000" y="2724090"/>
            <a:ext cx="40042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000" dirty="0" smtClean="0"/>
              <a:t>Calculate the subtotal. </a:t>
            </a:r>
            <a:endParaRPr lang="en-US" sz="2000" dirty="0"/>
          </a:p>
        </p:txBody>
      </p:sp>
      <p:grpSp>
        <p:nvGrpSpPr>
          <p:cNvPr id="55" name="Group 54"/>
          <p:cNvGrpSpPr/>
          <p:nvPr/>
        </p:nvGrpSpPr>
        <p:grpSpPr>
          <a:xfrm>
            <a:off x="2095500" y="3213100"/>
            <a:ext cx="3263900" cy="886460"/>
            <a:chOff x="2095500" y="3213100"/>
            <a:chExt cx="3263900" cy="886460"/>
          </a:xfrm>
        </p:grpSpPr>
        <p:sp>
          <p:nvSpPr>
            <p:cNvPr id="44" name="Freeform 43"/>
            <p:cNvSpPr/>
            <p:nvPr/>
          </p:nvSpPr>
          <p:spPr>
            <a:xfrm>
              <a:off x="2095500" y="3213100"/>
              <a:ext cx="3263900" cy="774700"/>
            </a:xfrm>
            <a:custGeom>
              <a:avLst/>
              <a:gdLst>
                <a:gd name="connsiteX0" fmla="*/ 3263900 w 3263900"/>
                <a:gd name="connsiteY0" fmla="*/ 762000 h 774700"/>
                <a:gd name="connsiteX1" fmla="*/ 190500 w 3263900"/>
                <a:gd name="connsiteY1" fmla="*/ 774700 h 774700"/>
                <a:gd name="connsiteX2" fmla="*/ 0 w 3263900"/>
                <a:gd name="connsiteY2" fmla="*/ 0 h 77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63900" h="774700">
                  <a:moveTo>
                    <a:pt x="3263900" y="762000"/>
                  </a:moveTo>
                  <a:lnTo>
                    <a:pt x="190500" y="774700"/>
                  </a:lnTo>
                  <a:lnTo>
                    <a:pt x="0" y="0"/>
                  </a:lnTo>
                </a:path>
              </a:pathLst>
            </a:cu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8"/>
            <p:cNvSpPr>
              <a:spLocks noChangeArrowheads="1"/>
            </p:cNvSpPr>
            <p:nvPr/>
          </p:nvSpPr>
          <p:spPr bwMode="auto">
            <a:xfrm>
              <a:off x="2133600" y="3733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136900" y="2997200"/>
            <a:ext cx="4696460" cy="2654300"/>
            <a:chOff x="3136900" y="2997200"/>
            <a:chExt cx="4696460" cy="2654300"/>
          </a:xfrm>
        </p:grpSpPr>
        <p:sp>
          <p:nvSpPr>
            <p:cNvPr id="48" name="Freeform 47"/>
            <p:cNvSpPr/>
            <p:nvPr/>
          </p:nvSpPr>
          <p:spPr>
            <a:xfrm>
              <a:off x="3136900" y="2997200"/>
              <a:ext cx="4559300" cy="2654300"/>
            </a:xfrm>
            <a:custGeom>
              <a:avLst/>
              <a:gdLst>
                <a:gd name="connsiteX0" fmla="*/ 0 w 4559300"/>
                <a:gd name="connsiteY0" fmla="*/ 0 h 2654300"/>
                <a:gd name="connsiteX1" fmla="*/ 4546600 w 4559300"/>
                <a:gd name="connsiteY1" fmla="*/ 914400 h 2654300"/>
                <a:gd name="connsiteX2" fmla="*/ 4559300 w 4559300"/>
                <a:gd name="connsiteY2" fmla="*/ 2654300 h 2654300"/>
                <a:gd name="connsiteX3" fmla="*/ 4330700 w 4559300"/>
                <a:gd name="connsiteY3" fmla="*/ 2654300 h 265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59300" h="2654300">
                  <a:moveTo>
                    <a:pt x="0" y="0"/>
                  </a:moveTo>
                  <a:lnTo>
                    <a:pt x="4546600" y="914400"/>
                  </a:lnTo>
                  <a:cubicBezTo>
                    <a:pt x="4550833" y="1494367"/>
                    <a:pt x="4555067" y="2074333"/>
                    <a:pt x="4559300" y="2654300"/>
                  </a:cubicBezTo>
                  <a:lnTo>
                    <a:pt x="4330700" y="2654300"/>
                  </a:lnTo>
                </a:path>
              </a:pathLst>
            </a:custGeom>
            <a:ln w="38100">
              <a:solidFill>
                <a:srgbClr val="00B0F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9"/>
            <p:cNvSpPr>
              <a:spLocks noChangeArrowheads="1"/>
            </p:cNvSpPr>
            <p:nvPr/>
          </p:nvSpPr>
          <p:spPr bwMode="auto">
            <a:xfrm>
              <a:off x="7467600" y="3733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124200" y="3200400"/>
            <a:ext cx="1051560" cy="594360"/>
            <a:chOff x="3124200" y="3200400"/>
            <a:chExt cx="1051560" cy="594360"/>
          </a:xfrm>
        </p:grpSpPr>
        <p:cxnSp>
          <p:nvCxnSpPr>
            <p:cNvPr id="50" name="Straight Arrow Connector 49"/>
            <p:cNvCxnSpPr/>
            <p:nvPr/>
          </p:nvCxnSpPr>
          <p:spPr>
            <a:xfrm flipH="1" flipV="1">
              <a:off x="3124200" y="3200400"/>
              <a:ext cx="838200" cy="3810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7"/>
            <p:cNvSpPr>
              <a:spLocks noChangeArrowheads="1"/>
            </p:cNvSpPr>
            <p:nvPr/>
          </p:nvSpPr>
          <p:spPr bwMode="auto">
            <a:xfrm>
              <a:off x="3810000" y="34290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  <p:bldP spid="23" grpId="0" autoUpdateAnimBg="0"/>
      <p:bldP spid="24" grpId="0" autoUpdateAnimBg="0"/>
      <p:bldP spid="4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Endorsement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signature or stamp on the back of a check transferring ownership is called an </a:t>
            </a:r>
            <a:r>
              <a:rPr lang="en-US" b="1" dirty="0" smtClean="0">
                <a:solidFill>
                  <a:srgbClr val="0070C0"/>
                </a:solidFill>
              </a:rPr>
              <a:t>endorsement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Three types of commonly used endorsements</a:t>
            </a:r>
          </a:p>
          <a:p>
            <a:pPr lvl="1"/>
            <a:r>
              <a:rPr lang="en-US" dirty="0" smtClean="0"/>
              <a:t>Blank endorsement</a:t>
            </a:r>
          </a:p>
          <a:p>
            <a:pPr lvl="1"/>
            <a:r>
              <a:rPr lang="en-US" dirty="0" smtClean="0"/>
              <a:t>Special endorsement</a:t>
            </a:r>
          </a:p>
          <a:p>
            <a:pPr lvl="1"/>
            <a:r>
              <a:rPr lang="en-US" dirty="0" smtClean="0"/>
              <a:t>Restrictive endorsement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Blank Endorsement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endorsement consisting only of the endorser’s signature is called a </a:t>
            </a:r>
            <a:r>
              <a:rPr lang="en-US" b="1" dirty="0" smtClean="0">
                <a:solidFill>
                  <a:srgbClr val="0070C0"/>
                </a:solidFill>
              </a:rPr>
              <a:t>blank endorsement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Chapter 5_Page 12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48275" y="3419475"/>
            <a:ext cx="2968670" cy="2286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Endorsement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endorsement indicating a new owner of a check is called a </a:t>
            </a:r>
            <a:r>
              <a:rPr lang="en-US" b="1" dirty="0" smtClean="0">
                <a:solidFill>
                  <a:srgbClr val="0070C0"/>
                </a:solidFill>
              </a:rPr>
              <a:t>special endorsement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Special endorsements are sometimes known as </a:t>
            </a:r>
            <a:r>
              <a:rPr lang="en-US" i="1" dirty="0" smtClean="0">
                <a:solidFill>
                  <a:srgbClr val="0070C0"/>
                </a:solidFill>
              </a:rPr>
              <a:t>endorsements in full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7" name="Picture 16" descr="Chapter 5_Page 124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38750" y="3419475"/>
            <a:ext cx="2973049" cy="2286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Restrictive Endorsement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endorsement restricting further transfer of a check’s ownership is called a </a:t>
            </a:r>
            <a:r>
              <a:rPr lang="en-US" b="1" dirty="0" smtClean="0">
                <a:solidFill>
                  <a:srgbClr val="0070C0"/>
                </a:solidFill>
              </a:rPr>
              <a:t>restrictive endorsement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5-1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Chapter 5_Page 1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67325" y="3419475"/>
            <a:ext cx="2952493" cy="2286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3685</TotalTime>
  <Words>440</Words>
  <Application>Microsoft Office PowerPoint</Application>
  <PresentationFormat>On-screen Show (4:3)</PresentationFormat>
  <Paragraphs>143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Custom Design</vt:lpstr>
      <vt:lpstr>Slide 1</vt:lpstr>
      <vt:lpstr>How Businesses Use Cash</vt:lpstr>
      <vt:lpstr>Checking Account</vt:lpstr>
      <vt:lpstr>Depositing Cash</vt:lpstr>
      <vt:lpstr>Deposit Recorded on a Check Stub</vt:lpstr>
      <vt:lpstr>Endorsement</vt:lpstr>
      <vt:lpstr>Blank Endorsement</vt:lpstr>
      <vt:lpstr>Special Endorsement</vt:lpstr>
      <vt:lpstr>Restrictive Endorsement</vt:lpstr>
      <vt:lpstr>Completed Check Stub and Check</vt:lpstr>
      <vt:lpstr>Completed Check Stub and Check</vt:lpstr>
      <vt:lpstr>Recording a Voided Check</vt:lpstr>
      <vt:lpstr>Lesson 5-1 Audit Your Understanding</vt:lpstr>
      <vt:lpstr>Lesson 5-1 Audit Your Understanding</vt:lpstr>
      <vt:lpstr>Lesson 5-1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262</cp:revision>
  <dcterms:created xsi:type="dcterms:W3CDTF">2012-07-02T15:51:50Z</dcterms:created>
  <dcterms:modified xsi:type="dcterms:W3CDTF">2012-12-21T22:00:45Z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